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함초롬돋움" panose="020B0604000101010101" pitchFamily="50" charset="-127"/>
      <p:regular r:id="rId24"/>
      <p:bold r:id="rId25"/>
    </p:embeddedFont>
    <p:embeddedFont>
      <p:font typeface="배달의민족 한나는 열한살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1"/>
    <p:restoredTop sz="94665"/>
  </p:normalViewPr>
  <p:slideViewPr>
    <p:cSldViewPr snapToGrid="0">
      <p:cViewPr>
        <p:scale>
          <a:sx n="60" d="100"/>
          <a:sy n="60" d="100"/>
        </p:scale>
        <p:origin x="-808" y="-148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754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실용성 -&gt; 사용자들이 직접 여자친구, 남자친구의 음성을 녹음할 수 있도록 사용자의 접근성을 높임    -&gt; 왜 하는지를 잘 발표! ... 사업계획서? 사업적인점!</a:t>
            </a:r>
          </a:p>
          <a:p>
            <a:pPr>
              <a:defRPr lang="ko-KR" altLang="en-US"/>
            </a:pPr>
            <a:r>
              <a:rPr lang="ko-KR" altLang="en-US"/>
              <a:t>유명인의 목소리 -&gt; 셀럽도 좋지만 교수님의 목소리라던지, 이 어플을 사용하는 이유?? 를 설명해줌!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발표시간 10분 정도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프로젝트를 얼마나 잘 구성했나 를 평가~!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실용성 -&gt; 사용자들이 직접 여자친구, 남자친구의 음성을 녹음할 수 있도록 사용자의 접근성을 높임    -&gt; 왜 하는지를 잘 발표! ... 사업계획서? 사업적인점!</a:t>
            </a:r>
          </a:p>
          <a:p>
            <a:pPr>
              <a:defRPr lang="ko-KR" altLang="en-US"/>
            </a:pPr>
            <a:r>
              <a:rPr lang="ko-KR" altLang="en-US"/>
              <a:t>유명인의 목소리 -&gt; 셀럽도 좋지만 교수님의 목소리라던지, 이 어플을 사용하는 이유?? 를 설명해줌!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발표시간 10분 정도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프로젝트를 얼마나 잘 구성했나 를 평가~!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실용성 -&gt; 사용자들이 직접 여자친구, 남자친구의 음성을 녹음할 수 있도록 사용자의 접근성을 높임    -&gt; 왜 하는지를 잘 발표! ... 사업계획서? 사업적인점!</a:t>
            </a:r>
          </a:p>
          <a:p>
            <a:pPr>
              <a:defRPr lang="ko-KR" altLang="en-US"/>
            </a:pPr>
            <a:r>
              <a:rPr lang="ko-KR" altLang="en-US"/>
              <a:t>유명인의 목소리 -&gt; 셀럽도 좋지만 교수님의 목소리라던지, 이 어플을 사용하는 이유?? 를 설명해줌!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발표시간 10분 정도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프로젝트를 얼마나 잘 구성했나 를 평가~!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실용성 -&gt; 사용자들이 직접 여자친구, 남자친구의 음성을 녹음할 수 있도록 사용자의 접근성을 높임    -&gt; 왜 하는지를 잘 발표! ... 사업계획서? 사업적인점!</a:t>
            </a:r>
          </a:p>
          <a:p>
            <a:pPr>
              <a:defRPr lang="ko-KR" altLang="en-US"/>
            </a:pPr>
            <a:r>
              <a:rPr lang="ko-KR" altLang="en-US"/>
              <a:t>유명인의 목소리 -&gt; 셀럽도 좋지만 교수님의 목소리라던지, 이 어플을 사용하는 이유?? 를 설명해줌!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발표시간 10분 정도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프로젝트를 얼마나 잘 구성했나 를 평가~!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9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03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83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92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69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2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2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46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4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9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3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E278D-E20E-45E8-961D-1B17241CC3FD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433BA-2717-4E4E-B020-0A56488E9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66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9620712">
            <a:off x="-161021" y="-1494426"/>
            <a:ext cx="12039994" cy="6903442"/>
          </a:xfrm>
          <a:prstGeom prst="rtTriangle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12163673">
            <a:off x="-1987203" y="228890"/>
            <a:ext cx="13606618" cy="7007817"/>
          </a:xfrm>
          <a:prstGeom prst="rt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10526" y="1475874"/>
            <a:ext cx="4170948" cy="4170948"/>
          </a:xfrm>
          <a:prstGeom prst="ellipse">
            <a:avLst/>
          </a:prstGeom>
          <a:noFill/>
          <a:ln w="257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7310" y="3081890"/>
            <a:ext cx="2068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0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Dalarm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56549" y="3977419"/>
            <a:ext cx="20906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달달한콤퓨터 달콤 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1957295"/>
            <a:ext cx="3005527" cy="161920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1445043"/>
            <a:ext cx="2102964" cy="113295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597522" y="4156180"/>
            <a:ext cx="1562100" cy="84156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73033" y="2892944"/>
            <a:ext cx="3117835" cy="167970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 rot="1688023">
            <a:off x="2166851" y="2672749"/>
            <a:ext cx="319136" cy="45719"/>
            <a:chOff x="-692605" y="1325228"/>
            <a:chExt cx="269603" cy="38623"/>
          </a:xfrm>
        </p:grpSpPr>
        <p:sp>
          <p:nvSpPr>
            <p:cNvPr id="58" name="타원 57"/>
            <p:cNvSpPr/>
            <p:nvPr/>
          </p:nvSpPr>
          <p:spPr>
            <a:xfrm>
              <a:off x="-69260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-57711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-46162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 rot="1688023">
            <a:off x="10208446" y="4018871"/>
            <a:ext cx="319136" cy="45719"/>
            <a:chOff x="-692605" y="1325228"/>
            <a:chExt cx="269603" cy="38623"/>
          </a:xfrm>
        </p:grpSpPr>
        <p:sp>
          <p:nvSpPr>
            <p:cNvPr id="64" name="타원 63"/>
            <p:cNvSpPr/>
            <p:nvPr/>
          </p:nvSpPr>
          <p:spPr>
            <a:xfrm>
              <a:off x="-69260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-57711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-46162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5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직사각형 3"/>
          <p:cNvSpPr/>
          <p:nvPr/>
        </p:nvSpPr>
        <p:spPr>
          <a:xfrm>
            <a:off x="1226008" y="1179735"/>
            <a:ext cx="3913251" cy="52322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딥러닝 학습</a:t>
            </a:r>
            <a:r>
              <a:rPr lang="ko-KR" altLang="en-US" sz="2800" b="0" spc="-150">
                <a:solidFill>
                  <a:srgbClr val="F5AA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en-US" altLang="ko-KR" sz="2200" b="0" spc="-15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2200" b="0" spc="-15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음성 합성 </a:t>
            </a:r>
            <a:r>
              <a:rPr lang="en-US" altLang="ko-KR" sz="2200" b="0" spc="-15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process</a:t>
            </a:r>
          </a:p>
        </p:txBody>
      </p:sp>
      <p:cxnSp>
        <p:nvCxnSpPr>
          <p:cNvPr id="17" name="직선 연결선 14"/>
          <p:cNvCxnSpPr/>
          <p:nvPr/>
        </p:nvCxnSpPr>
        <p:spPr>
          <a:xfrm>
            <a:off x="10215490" y="6281884"/>
            <a:ext cx="576064" cy="4385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3"/>
          <p:cNvSpPr/>
          <p:nvPr/>
        </p:nvSpPr>
        <p:spPr>
          <a:xfrm>
            <a:off x="5516493" y="1196186"/>
            <a:ext cx="6001708" cy="523220"/>
          </a:xfrm>
          <a:prstGeom prst="rect">
            <a:avLst/>
          </a:prstGeom>
          <a:solidFill>
            <a:srgbClr val="E6A4C0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en-US" altLang="ko-KR" sz="2800" b="0" spc="-15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Encoder - </a:t>
            </a:r>
            <a:r>
              <a:rPr lang="en-US" altLang="ko-KR" sz="2800" spc="-1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Decoder (Attention) - </a:t>
            </a:r>
            <a:r>
              <a:rPr lang="en-US" altLang="ko-KR" sz="2800" b="0" spc="-15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Vocoder</a:t>
            </a:r>
          </a:p>
        </p:txBody>
      </p:sp>
      <p:sp>
        <p:nvSpPr>
          <p:cNvPr id="32" name="직사각형 3"/>
          <p:cNvSpPr/>
          <p:nvPr/>
        </p:nvSpPr>
        <p:spPr>
          <a:xfrm>
            <a:off x="798019" y="2446923"/>
            <a:ext cx="1576072" cy="4770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5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③ </a:t>
            </a:r>
            <a:r>
              <a:rPr lang="en-US" altLang="ko-KR" sz="25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Vocoder</a:t>
            </a:r>
          </a:p>
        </p:txBody>
      </p:sp>
      <p:pic>
        <p:nvPicPr>
          <p:cNvPr id="35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51418" y="2489201"/>
            <a:ext cx="4464496" cy="3416309"/>
          </a:xfrm>
          <a:prstGeom prst="rect">
            <a:avLst/>
          </a:prstGeom>
        </p:spPr>
      </p:pic>
      <p:sp>
        <p:nvSpPr>
          <p:cNvPr id="36" name="직사각형 3"/>
          <p:cNvSpPr/>
          <p:nvPr/>
        </p:nvSpPr>
        <p:spPr>
          <a:xfrm>
            <a:off x="7429511" y="3429000"/>
            <a:ext cx="3935296" cy="101822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 dirty="0" err="1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스펙트로그램</a:t>
            </a:r>
            <a:r>
              <a:rPr lang="ko-KR" altLang="en-US" sz="28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8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 </a:t>
            </a:r>
            <a:r>
              <a:rPr lang="ko-KR" altLang="en-US" sz="28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음성으로 </a:t>
            </a:r>
            <a:endParaRPr lang="en-US" altLang="ko-KR" sz="2800" b="0" spc="-150" dirty="0" smtClean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변환</a:t>
            </a:r>
            <a:endParaRPr lang="ko-KR" altLang="en-US" sz="2800" b="0" spc="-15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7" name="TextBox 12"/>
          <p:cNvSpPr txBox="1"/>
          <p:nvPr/>
        </p:nvSpPr>
        <p:spPr>
          <a:xfrm>
            <a:off x="5237085" y="184956"/>
            <a:ext cx="179728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딥러닝 학습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4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865650" y="755075"/>
            <a:ext cx="475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endParaRPr lang="ko-KR" altLang="en-US" sz="2800" b="0" spc="-150">
              <a:solidFill>
                <a:srgbClr val="F5AA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9" name="직사각형 3"/>
          <p:cNvSpPr/>
          <p:nvPr/>
        </p:nvSpPr>
        <p:spPr>
          <a:xfrm>
            <a:off x="946790" y="1789644"/>
            <a:ext cx="3120385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기존의 달람 어플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68381" y="2665964"/>
            <a:ext cx="2459711" cy="3063851"/>
          </a:xfrm>
          <a:prstGeom prst="rect">
            <a:avLst/>
          </a:prstGeom>
        </p:spPr>
      </p:pic>
      <p:sp>
        <p:nvSpPr>
          <p:cNvPr id="61" name="직사각형 3"/>
          <p:cNvSpPr/>
          <p:nvPr/>
        </p:nvSpPr>
        <p:spPr>
          <a:xfrm>
            <a:off x="5534667" y="1972181"/>
            <a:ext cx="5237054" cy="396775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en-US" altLang="ko-KR" sz="33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 </a:t>
            </a:r>
            <a:r>
              <a:rPr lang="ko-KR" altLang="en-US" sz="33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연예인이 </a:t>
            </a:r>
            <a:r>
              <a:rPr lang="ko-KR" altLang="en-US" sz="33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직접 10시간 가량의 </a:t>
            </a:r>
            <a:endParaRPr lang="en-US" altLang="ko-KR" sz="3300" b="0" spc="-150" dirty="0" smtClean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음성을 녹음해야 하는 한계</a:t>
            </a:r>
            <a:endParaRPr lang="en-US" altLang="ko-KR" sz="3300" b="0" spc="-150" dirty="0" smtClean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spcBef>
                <a:spcPts val="500"/>
              </a:spcBef>
              <a:defRPr lang="ko-KR" altLang="en-US"/>
            </a:pPr>
            <a:endParaRPr lang="en-US" altLang="ko-KR" sz="3300" spc="-15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spcBef>
                <a:spcPts val="500"/>
              </a:spcBef>
              <a:defRPr lang="ko-KR" altLang="en-US"/>
            </a:pPr>
            <a:r>
              <a:rPr lang="en-US" altLang="ko-KR" sz="330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 </a:t>
            </a:r>
            <a:r>
              <a:rPr lang="ko-KR" altLang="en-US" sz="330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실용성 및 사업성 면에서 부족</a:t>
            </a:r>
            <a:endParaRPr lang="en-US" altLang="ko-KR" sz="3300" spc="-150" dirty="0" smtClean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spcBef>
                <a:spcPts val="500"/>
              </a:spcBef>
              <a:defRPr lang="ko-KR" altLang="en-US"/>
            </a:pPr>
            <a:endParaRPr lang="en-US" altLang="ko-KR" sz="3300" b="0" spc="-15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spcBef>
                <a:spcPts val="500"/>
              </a:spcBef>
              <a:defRPr lang="ko-KR" altLang="en-US"/>
            </a:pPr>
            <a:r>
              <a:rPr lang="en-US" altLang="ko-KR" sz="330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 </a:t>
            </a:r>
            <a:r>
              <a:rPr lang="ko-KR" altLang="en-US" sz="330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아무리 창의적</a:t>
            </a:r>
            <a:r>
              <a:rPr lang="ko-KR" altLang="en-US" sz="330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</a:t>
            </a:r>
            <a:r>
              <a:rPr lang="ko-KR" altLang="en-US" sz="330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아이디어라도</a:t>
            </a:r>
            <a:r>
              <a:rPr lang="en-US" altLang="ko-KR" sz="330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30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실질적인 상용화 가능성 떨어짐</a:t>
            </a:r>
            <a:endParaRPr lang="ko-KR" altLang="en-US" sz="3300" b="0" spc="-15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5860" y="174372"/>
            <a:ext cx="13933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발전사항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/>
          <p:cNvSpPr/>
          <p:nvPr/>
        </p:nvSpPr>
        <p:spPr>
          <a:xfrm>
            <a:off x="1630700" y="4265083"/>
            <a:ext cx="1080227" cy="1114311"/>
          </a:xfrm>
          <a:prstGeom prst="triangle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4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1370475" y="1298000"/>
            <a:ext cx="475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endParaRPr lang="ko-KR" altLang="en-US" sz="2800" b="0" spc="-150">
              <a:solidFill>
                <a:srgbClr val="F5AA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758758" y="3593042"/>
            <a:ext cx="812340" cy="9673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3053142" y="4222849"/>
            <a:ext cx="1032300" cy="215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A4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l="28870" t="10310" r="28870" b="17530"/>
          <a:stretch>
            <a:fillRect/>
          </a:stretch>
        </p:blipFill>
        <p:spPr>
          <a:xfrm>
            <a:off x="3265595" y="3216275"/>
            <a:ext cx="613682" cy="920750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sp>
        <p:nvSpPr>
          <p:cNvPr id="41" name="오른쪽 화살표 40"/>
          <p:cNvSpPr/>
          <p:nvPr/>
        </p:nvSpPr>
        <p:spPr>
          <a:xfrm flipH="1">
            <a:off x="3038054" y="4489548"/>
            <a:ext cx="1032300" cy="215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A4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rcRect l="16620" t="18290" r="58800" b="19110"/>
          <a:stretch>
            <a:fillRect/>
          </a:stretch>
        </p:blipFill>
        <p:spPr>
          <a:xfrm>
            <a:off x="4401960" y="2933722"/>
            <a:ext cx="1808164" cy="2851105"/>
          </a:xfrm>
          <a:prstGeom prst="rect">
            <a:avLst/>
          </a:prstGeom>
        </p:spPr>
      </p:pic>
      <p:sp>
        <p:nvSpPr>
          <p:cNvPr id="45" name="직사각형 3"/>
          <p:cNvSpPr/>
          <p:nvPr/>
        </p:nvSpPr>
        <p:spPr>
          <a:xfrm>
            <a:off x="2727965" y="2795056"/>
            <a:ext cx="1892718" cy="3539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사용자가 직접 녹음</a:t>
            </a:r>
          </a:p>
        </p:txBody>
      </p:sp>
      <p:sp>
        <p:nvSpPr>
          <p:cNvPr id="54" name="직사각형 3"/>
          <p:cNvSpPr/>
          <p:nvPr/>
        </p:nvSpPr>
        <p:spPr>
          <a:xfrm>
            <a:off x="2679281" y="2492372"/>
            <a:ext cx="1892718" cy="3539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①</a:t>
            </a:r>
          </a:p>
        </p:txBody>
      </p:sp>
      <p:sp>
        <p:nvSpPr>
          <p:cNvPr id="56" name="직사각형 3"/>
          <p:cNvSpPr/>
          <p:nvPr/>
        </p:nvSpPr>
        <p:spPr>
          <a:xfrm>
            <a:off x="2792523" y="4704289"/>
            <a:ext cx="1892718" cy="3539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①</a:t>
            </a:r>
          </a:p>
        </p:txBody>
      </p:sp>
      <p:sp>
        <p:nvSpPr>
          <p:cNvPr id="61" name="직사각형 3"/>
          <p:cNvSpPr/>
          <p:nvPr/>
        </p:nvSpPr>
        <p:spPr>
          <a:xfrm>
            <a:off x="2394589" y="1273177"/>
            <a:ext cx="1733970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발전사항</a:t>
            </a:r>
          </a:p>
        </p:txBody>
      </p:sp>
      <p:sp>
        <p:nvSpPr>
          <p:cNvPr id="62" name="직사각형 3"/>
          <p:cNvSpPr/>
          <p:nvPr/>
        </p:nvSpPr>
        <p:spPr>
          <a:xfrm>
            <a:off x="7107559" y="3935940"/>
            <a:ext cx="4072881" cy="110799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연인 또는 소중한 지인</a:t>
            </a:r>
            <a:r>
              <a:rPr lang="ko-KR" altLang="en-US" sz="33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</a:t>
            </a:r>
            <a:r>
              <a:rPr lang="ko-KR" altLang="en-US" sz="33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음성을 직접 녹음</a:t>
            </a:r>
          </a:p>
        </p:txBody>
      </p:sp>
      <p:sp>
        <p:nvSpPr>
          <p:cNvPr id="63" name="직사각형 3"/>
          <p:cNvSpPr/>
          <p:nvPr/>
        </p:nvSpPr>
        <p:spPr>
          <a:xfrm>
            <a:off x="7107559" y="2946186"/>
            <a:ext cx="4072882" cy="59520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본인의 음성 직접 녹음</a:t>
            </a:r>
          </a:p>
        </p:txBody>
      </p:sp>
      <p:sp>
        <p:nvSpPr>
          <p:cNvPr id="22" name="직사각형 3"/>
          <p:cNvSpPr/>
          <p:nvPr/>
        </p:nvSpPr>
        <p:spPr>
          <a:xfrm>
            <a:off x="9274812" y="6128808"/>
            <a:ext cx="3088638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en-US" altLang="ko-KR" sz="33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 </a:t>
            </a:r>
            <a:r>
              <a:rPr lang="ko-KR" altLang="en-US" sz="330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</a:t>
            </a:r>
            <a:r>
              <a:rPr lang="ko-KR" altLang="en-US" sz="330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용</a:t>
            </a:r>
            <a:r>
              <a:rPr lang="ko-KR" altLang="en-US" sz="33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성 </a:t>
            </a:r>
            <a:r>
              <a:rPr lang="ko-KR" altLang="en-US" sz="33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95860" y="174372"/>
            <a:ext cx="13933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발전사항</a:t>
            </a:r>
          </a:p>
        </p:txBody>
      </p:sp>
      <p:pic>
        <p:nvPicPr>
          <p:cNvPr id="1026" name="Picture 2" descr="C:\Users\msm\Desktop\icon-157349_960_7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57" y="4881261"/>
            <a:ext cx="635847" cy="72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rcRect l="53160" t="1940" r="7640" b="-730"/>
          <a:stretch>
            <a:fillRect/>
          </a:stretch>
        </p:blipFill>
        <p:spPr>
          <a:xfrm>
            <a:off x="8425740" y="2024613"/>
            <a:ext cx="2234188" cy="3486106"/>
          </a:xfrm>
          <a:prstGeom prst="rect">
            <a:avLst/>
          </a:prstGeom>
        </p:spPr>
      </p:pic>
      <p:sp>
        <p:nvSpPr>
          <p:cNvPr id="26" name="이등변 삼각형 25"/>
          <p:cNvSpPr/>
          <p:nvPr/>
        </p:nvSpPr>
        <p:spPr>
          <a:xfrm>
            <a:off x="2643521" y="3722158"/>
            <a:ext cx="1080227" cy="1114311"/>
          </a:xfrm>
          <a:prstGeom prst="triangle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4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1370475" y="1298000"/>
            <a:ext cx="475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endParaRPr lang="ko-KR" altLang="en-US" sz="2800" b="0" spc="-150">
              <a:solidFill>
                <a:srgbClr val="F5AA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71579" y="3050117"/>
            <a:ext cx="812340" cy="9673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 flipH="1">
            <a:off x="7492575" y="3838674"/>
            <a:ext cx="1032300" cy="215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A4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rcRect l="28870" t="10310" r="28870" b="17530"/>
          <a:stretch>
            <a:fillRect/>
          </a:stretch>
        </p:blipFill>
        <p:spPr>
          <a:xfrm>
            <a:off x="7740224" y="2826809"/>
            <a:ext cx="613682" cy="941916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sp>
        <p:nvSpPr>
          <p:cNvPr id="41" name="오른쪽 화살표 40"/>
          <p:cNvSpPr/>
          <p:nvPr/>
        </p:nvSpPr>
        <p:spPr>
          <a:xfrm flipH="1">
            <a:off x="4050875" y="3375123"/>
            <a:ext cx="1032300" cy="215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A4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l="16620" t="18290" r="58800" b="19110"/>
          <a:stretch>
            <a:fillRect/>
          </a:stretch>
        </p:blipFill>
        <p:spPr>
          <a:xfrm>
            <a:off x="5301540" y="2422547"/>
            <a:ext cx="1808164" cy="2851105"/>
          </a:xfrm>
          <a:prstGeom prst="rect">
            <a:avLst/>
          </a:prstGeom>
        </p:spPr>
      </p:pic>
      <p:sp>
        <p:nvSpPr>
          <p:cNvPr id="53" name="직사각형 3"/>
          <p:cNvSpPr/>
          <p:nvPr/>
        </p:nvSpPr>
        <p:spPr>
          <a:xfrm>
            <a:off x="7156031" y="4084105"/>
            <a:ext cx="1892718" cy="67967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서버에서 </a:t>
            </a:r>
            <a:r>
              <a:rPr lang="ko-KR" altLang="en-US" sz="17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유명인의 </a:t>
            </a:r>
            <a:endParaRPr lang="ko-KR" altLang="en-US" sz="1700" b="0" spc="-15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녹음 음성을 다운로드</a:t>
            </a:r>
            <a:endParaRPr lang="ko-KR" altLang="en-US" sz="1700" b="0" spc="-15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5" name="직사각형 3"/>
          <p:cNvSpPr/>
          <p:nvPr/>
        </p:nvSpPr>
        <p:spPr>
          <a:xfrm>
            <a:off x="7049136" y="3777189"/>
            <a:ext cx="1892718" cy="3539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②</a:t>
            </a:r>
          </a:p>
        </p:txBody>
      </p:sp>
      <p:sp>
        <p:nvSpPr>
          <p:cNvPr id="57" name="직사각형 3"/>
          <p:cNvSpPr/>
          <p:nvPr/>
        </p:nvSpPr>
        <p:spPr>
          <a:xfrm>
            <a:off x="3825449" y="3618434"/>
            <a:ext cx="1892720" cy="3539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②</a:t>
            </a:r>
          </a:p>
        </p:txBody>
      </p:sp>
      <p:sp>
        <p:nvSpPr>
          <p:cNvPr id="61" name="직사각형 3"/>
          <p:cNvSpPr/>
          <p:nvPr/>
        </p:nvSpPr>
        <p:spPr>
          <a:xfrm>
            <a:off x="2394589" y="1273177"/>
            <a:ext cx="1733970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발전사항</a:t>
            </a:r>
          </a:p>
        </p:txBody>
      </p:sp>
      <p:sp>
        <p:nvSpPr>
          <p:cNvPr id="62" name="직사각형 3"/>
          <p:cNvSpPr/>
          <p:nvPr/>
        </p:nvSpPr>
        <p:spPr>
          <a:xfrm>
            <a:off x="1339638" y="5556035"/>
            <a:ext cx="7713554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유명인이 실제로 녹음한 </a:t>
            </a:r>
            <a:r>
              <a:rPr lang="ko-KR" altLang="en-US" sz="33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음성을 다운로드</a:t>
            </a:r>
            <a:endParaRPr lang="ko-KR" altLang="en-US" sz="3300" b="0" spc="-15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5" name="직사각형 3"/>
          <p:cNvSpPr/>
          <p:nvPr/>
        </p:nvSpPr>
        <p:spPr>
          <a:xfrm>
            <a:off x="7049137" y="6128808"/>
            <a:ext cx="5314314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en-US" altLang="ko-KR" sz="33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 </a:t>
            </a:r>
            <a:r>
              <a:rPr lang="ko-KR" altLang="en-US" sz="3300" b="0" spc="-150" dirty="0" err="1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접근성</a:t>
            </a:r>
            <a:r>
              <a:rPr lang="ko-KR" altLang="en-US" sz="33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및 다양한 재미 </a:t>
            </a:r>
            <a:r>
              <a:rPr lang="ko-KR" altLang="en-US" sz="33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증가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95860" y="174372"/>
            <a:ext cx="13933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발전사항</a:t>
            </a:r>
          </a:p>
        </p:txBody>
      </p:sp>
      <p:pic>
        <p:nvPicPr>
          <p:cNvPr id="27" name="Picture 2" descr="C:\Users\msm\Desktop\icon-157349_960_7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01" y="3838577"/>
            <a:ext cx="635847" cy="72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l="53160" t="1940" r="7640" b="-730"/>
          <a:stretch>
            <a:fillRect/>
          </a:stretch>
        </p:blipFill>
        <p:spPr>
          <a:xfrm>
            <a:off x="8362242" y="2500862"/>
            <a:ext cx="2234188" cy="3486106"/>
          </a:xfrm>
          <a:prstGeom prst="rect">
            <a:avLst/>
          </a:prstGeom>
        </p:spPr>
      </p:pic>
      <p:sp>
        <p:nvSpPr>
          <p:cNvPr id="26" name="이등변 삼각형 25"/>
          <p:cNvSpPr/>
          <p:nvPr/>
        </p:nvSpPr>
        <p:spPr>
          <a:xfrm>
            <a:off x="2691146" y="4169833"/>
            <a:ext cx="1080227" cy="1114311"/>
          </a:xfrm>
          <a:prstGeom prst="triangle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4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1370475" y="1298000"/>
            <a:ext cx="475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endParaRPr lang="ko-KR" altLang="en-US" sz="2800" b="0" spc="-150">
              <a:solidFill>
                <a:srgbClr val="F5AA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직사각형 3"/>
          <p:cNvSpPr/>
          <p:nvPr/>
        </p:nvSpPr>
        <p:spPr>
          <a:xfrm>
            <a:off x="4744091" y="1238249"/>
            <a:ext cx="5069760" cy="6001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b="0" spc="-150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실용성</a:t>
            </a:r>
            <a:r>
              <a:rPr lang="en-US" altLang="ko-KR" sz="3300" b="0" spc="-150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300" spc="-150" dirty="0" err="1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접근성</a:t>
            </a:r>
            <a:r>
              <a:rPr lang="en-US" altLang="ko-KR" sz="3300" spc="-150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300" spc="-150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다양한 재미</a:t>
            </a:r>
            <a:r>
              <a:rPr lang="ko-KR" altLang="en-US" sz="3300" b="0" spc="-150" dirty="0" smtClean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endParaRPr lang="ko-KR" altLang="en-US" sz="3300" b="0" spc="-150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819204" y="3497792"/>
            <a:ext cx="812340" cy="9673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113588" y="4127599"/>
            <a:ext cx="1032300" cy="215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A4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l="28870" t="10310" r="28870" b="17530"/>
          <a:stretch>
            <a:fillRect/>
          </a:stretch>
        </p:blipFill>
        <p:spPr>
          <a:xfrm>
            <a:off x="4326041" y="3121025"/>
            <a:ext cx="613682" cy="920750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sp>
        <p:nvSpPr>
          <p:cNvPr id="36" name="오른쪽 화살표 35"/>
          <p:cNvSpPr/>
          <p:nvPr/>
        </p:nvSpPr>
        <p:spPr>
          <a:xfrm flipH="1">
            <a:off x="7368750" y="4353024"/>
            <a:ext cx="1032300" cy="215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A4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rcRect l="28870" t="10310" r="28870" b="17530"/>
          <a:stretch>
            <a:fillRect/>
          </a:stretch>
        </p:blipFill>
        <p:spPr>
          <a:xfrm>
            <a:off x="7616399" y="3341159"/>
            <a:ext cx="613682" cy="941916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l="43430" t="15730" r="48230" b="67240"/>
          <a:stretch>
            <a:fillRect/>
          </a:stretch>
        </p:blipFill>
        <p:spPr>
          <a:xfrm>
            <a:off x="4305300" y="4710663"/>
            <a:ext cx="665265" cy="840273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sp>
        <p:nvSpPr>
          <p:cNvPr id="41" name="오른쪽 화살표 40"/>
          <p:cNvSpPr/>
          <p:nvPr/>
        </p:nvSpPr>
        <p:spPr>
          <a:xfrm flipH="1">
            <a:off x="4098500" y="4394298"/>
            <a:ext cx="1032300" cy="215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A4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l="16620" t="18290" r="58800" b="19110"/>
          <a:stretch>
            <a:fillRect/>
          </a:stretch>
        </p:blipFill>
        <p:spPr>
          <a:xfrm>
            <a:off x="5349165" y="2870222"/>
            <a:ext cx="1808164" cy="2851105"/>
          </a:xfrm>
          <a:prstGeom prst="rect">
            <a:avLst/>
          </a:prstGeom>
        </p:spPr>
      </p:pic>
      <p:sp>
        <p:nvSpPr>
          <p:cNvPr id="45" name="직사각형 3"/>
          <p:cNvSpPr/>
          <p:nvPr/>
        </p:nvSpPr>
        <p:spPr>
          <a:xfrm>
            <a:off x="3788411" y="2699806"/>
            <a:ext cx="1892718" cy="3539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사용자가 직접 녹음</a:t>
            </a:r>
          </a:p>
        </p:txBody>
      </p:sp>
      <p:sp>
        <p:nvSpPr>
          <p:cNvPr id="54" name="직사각형 3"/>
          <p:cNvSpPr/>
          <p:nvPr/>
        </p:nvSpPr>
        <p:spPr>
          <a:xfrm>
            <a:off x="3739727" y="2397122"/>
            <a:ext cx="1892718" cy="3539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①</a:t>
            </a:r>
          </a:p>
        </p:txBody>
      </p:sp>
      <p:sp>
        <p:nvSpPr>
          <p:cNvPr id="55" name="직사각형 3"/>
          <p:cNvSpPr/>
          <p:nvPr/>
        </p:nvSpPr>
        <p:spPr>
          <a:xfrm>
            <a:off x="6925311" y="4291539"/>
            <a:ext cx="1892718" cy="3539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②</a:t>
            </a:r>
          </a:p>
        </p:txBody>
      </p:sp>
      <p:sp>
        <p:nvSpPr>
          <p:cNvPr id="56" name="직사각형 3"/>
          <p:cNvSpPr/>
          <p:nvPr/>
        </p:nvSpPr>
        <p:spPr>
          <a:xfrm>
            <a:off x="3852969" y="4609039"/>
            <a:ext cx="1892718" cy="3539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①</a:t>
            </a:r>
          </a:p>
        </p:txBody>
      </p:sp>
      <p:sp>
        <p:nvSpPr>
          <p:cNvPr id="57" name="직사각형 3"/>
          <p:cNvSpPr/>
          <p:nvPr/>
        </p:nvSpPr>
        <p:spPr>
          <a:xfrm>
            <a:off x="3862491" y="4912779"/>
            <a:ext cx="1892720" cy="3539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②</a:t>
            </a:r>
          </a:p>
        </p:txBody>
      </p:sp>
      <p:sp>
        <p:nvSpPr>
          <p:cNvPr id="61" name="직사각형 3"/>
          <p:cNvSpPr/>
          <p:nvPr/>
        </p:nvSpPr>
        <p:spPr>
          <a:xfrm>
            <a:off x="2394589" y="1273177"/>
            <a:ext cx="1733970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발전사항</a:t>
            </a:r>
          </a:p>
        </p:txBody>
      </p:sp>
      <p:sp>
        <p:nvSpPr>
          <p:cNvPr id="62" name="직사각형 3"/>
          <p:cNvSpPr/>
          <p:nvPr/>
        </p:nvSpPr>
        <p:spPr>
          <a:xfrm>
            <a:off x="7103114" y="4636555"/>
            <a:ext cx="1892718" cy="94128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서버에서 유명인이 </a:t>
            </a:r>
          </a:p>
          <a:p>
            <a:pPr>
              <a:spcBef>
                <a:spcPts val="500"/>
              </a:spcBef>
              <a:defRPr lang="ko-KR" altLang="en-US"/>
            </a:pPr>
            <a:r>
              <a:rPr lang="ko-KR" altLang="en-US" sz="17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직접 녹음한 짧은 음성 업데이트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95860" y="163739"/>
            <a:ext cx="13933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발전사항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0" name="자유형 9"/>
          <p:cNvSpPr/>
          <p:nvPr/>
        </p:nvSpPr>
        <p:spPr>
          <a:xfrm rot="8633544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61276" y="174370"/>
            <a:ext cx="4601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발전사항 - 녹음 기능 추가</a:t>
            </a:r>
          </a:p>
        </p:txBody>
      </p:sp>
      <p:cxnSp>
        <p:nvCxnSpPr>
          <p:cNvPr id="15" name="직선 연결선 8"/>
          <p:cNvCxnSpPr/>
          <p:nvPr/>
        </p:nvCxnSpPr>
        <p:spPr>
          <a:xfrm>
            <a:off x="11272474" y="6115603"/>
            <a:ext cx="509951" cy="34251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8"/>
          <p:cNvCxnSpPr/>
          <p:nvPr/>
        </p:nvCxnSpPr>
        <p:spPr>
          <a:xfrm>
            <a:off x="11272474" y="6115603"/>
            <a:ext cx="509951" cy="34251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3"/>
          <p:cNvSpPr/>
          <p:nvPr/>
        </p:nvSpPr>
        <p:spPr>
          <a:xfrm>
            <a:off x="3645522" y="6087223"/>
            <a:ext cx="2528046" cy="51169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 dirty="0">
                <a:solidFill>
                  <a:srgbClr val="000000"/>
                </a:solidFill>
                <a:latin typeface="배달의민족 한나는 열한살"/>
                <a:ea typeface="배달의민족 한나는 열한살"/>
              </a:rPr>
              <a:t>녹음 화면</a:t>
            </a:r>
          </a:p>
        </p:txBody>
      </p:sp>
      <p:sp>
        <p:nvSpPr>
          <p:cNvPr id="29" name="직사각형 3"/>
          <p:cNvSpPr/>
          <p:nvPr/>
        </p:nvSpPr>
        <p:spPr>
          <a:xfrm>
            <a:off x="9244957" y="6068909"/>
            <a:ext cx="3146384" cy="51096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>
                <a:solidFill>
                  <a:srgbClr val="000000"/>
                </a:solidFill>
                <a:latin typeface="배달의민족 한나는 열한살"/>
                <a:ea typeface="배달의민족 한나는 열한살"/>
              </a:rPr>
              <a:t>녹음 리스트 화면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59616" y="1382173"/>
            <a:ext cx="2613142" cy="464558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67064" y="1410995"/>
            <a:ext cx="2571713" cy="457193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83462" y="1384849"/>
            <a:ext cx="2575047" cy="4590673"/>
          </a:xfrm>
          <a:prstGeom prst="rect">
            <a:avLst/>
          </a:prstGeom>
        </p:spPr>
      </p:pic>
      <p:sp>
        <p:nvSpPr>
          <p:cNvPr id="17" name="직사각형 3"/>
          <p:cNvSpPr/>
          <p:nvPr/>
        </p:nvSpPr>
        <p:spPr>
          <a:xfrm>
            <a:off x="279619" y="1376070"/>
            <a:ext cx="2518516" cy="1098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b="0" spc="-150">
                <a:solidFill>
                  <a:srgbClr val="000000"/>
                </a:solidFill>
                <a:latin typeface="배달의민족 한나는 열한살"/>
                <a:ea typeface="배달의민족 한나는 열한살"/>
              </a:rPr>
              <a:t>녹음 기능 추가</a:t>
            </a:r>
          </a:p>
        </p:txBody>
      </p:sp>
      <p:sp>
        <p:nvSpPr>
          <p:cNvPr id="33" name="직사각형 3"/>
          <p:cNvSpPr/>
          <p:nvPr/>
        </p:nvSpPr>
        <p:spPr>
          <a:xfrm>
            <a:off x="6601467" y="6087956"/>
            <a:ext cx="2447091" cy="5232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녹음 공유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rcRect l="34110" r="34550"/>
          <a:stretch>
            <a:fillRect/>
          </a:stretch>
        </p:blipFill>
        <p:spPr>
          <a:xfrm>
            <a:off x="6134100" y="1385782"/>
            <a:ext cx="2588242" cy="46459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0" name="자유형 9"/>
          <p:cNvSpPr/>
          <p:nvPr/>
        </p:nvSpPr>
        <p:spPr>
          <a:xfrm rot="8633544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8275" y="174371"/>
            <a:ext cx="43920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발전사항 - 유명인의 목소리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1370475" y="1298000"/>
            <a:ext cx="475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endParaRPr lang="ko-KR" altLang="en-US" sz="2800" b="0" spc="-150">
              <a:solidFill>
                <a:srgbClr val="F5AA00"/>
              </a:solidFill>
              <a:latin typeface="배달의민족 한나는 열한살"/>
              <a:ea typeface="배달의민족 한나는 열한살"/>
            </a:endParaRPr>
          </a:p>
        </p:txBody>
      </p:sp>
      <p:cxnSp>
        <p:nvCxnSpPr>
          <p:cNvPr id="15" name="직선 연결선 8"/>
          <p:cNvCxnSpPr/>
          <p:nvPr/>
        </p:nvCxnSpPr>
        <p:spPr>
          <a:xfrm>
            <a:off x="10857445" y="6103674"/>
            <a:ext cx="576064" cy="4385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"/>
          <p:cNvSpPr/>
          <p:nvPr/>
        </p:nvSpPr>
        <p:spPr>
          <a:xfrm>
            <a:off x="5411350" y="5621365"/>
            <a:ext cx="5176234" cy="939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>
                <a:solidFill>
                  <a:srgbClr val="000000"/>
                </a:solidFill>
                <a:latin typeface="배달의민족 한나는 열한살"/>
                <a:ea typeface="배달의민족 한나는 열한살"/>
              </a:rPr>
              <a:t>직접 녹음된 유명인의 목소리를 서버로부터 다운로드하여 재생 가능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39029" y="1282088"/>
            <a:ext cx="2415275" cy="4293823"/>
          </a:xfrm>
          <a:prstGeom prst="rect">
            <a:avLst/>
          </a:prstGeom>
        </p:spPr>
      </p:pic>
      <p:sp>
        <p:nvSpPr>
          <p:cNvPr id="11" name="직사각형 3"/>
          <p:cNvSpPr/>
          <p:nvPr/>
        </p:nvSpPr>
        <p:spPr>
          <a:xfrm>
            <a:off x="660618" y="1391945"/>
            <a:ext cx="3709362" cy="1654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b="0" spc="-150">
                <a:solidFill>
                  <a:srgbClr val="000000"/>
                </a:solidFill>
                <a:latin typeface="배달의민족 한나는 열한살"/>
                <a:ea typeface="배달의민족 한나는 열한살"/>
              </a:rPr>
              <a:t>녹음된 유명인 목소리 </a:t>
            </a:r>
          </a:p>
          <a:p>
            <a:pPr>
              <a:spcBef>
                <a:spcPts val="500"/>
              </a:spcBef>
              <a:defRPr lang="ko-KR" altLang="en-US"/>
            </a:pPr>
            <a:r>
              <a:rPr lang="ko-KR" altLang="en-US" sz="3300" b="0" spc="-150">
                <a:solidFill>
                  <a:srgbClr val="000000"/>
                </a:solidFill>
                <a:latin typeface="배달의민족 한나는 열한살"/>
                <a:ea typeface="배달의민족 한나는 열한살"/>
              </a:rPr>
              <a:t>다운로드 기능 추가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4068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0" name="자유형 9"/>
          <p:cNvSpPr/>
          <p:nvPr/>
        </p:nvSpPr>
        <p:spPr>
          <a:xfrm rot="8633544">
            <a:off x="120658" y="-1120916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50113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/>
              <a:ea typeface="배달의민족 한나는 열한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5860" y="160304"/>
            <a:ext cx="157265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한나는 열한살"/>
                <a:ea typeface="배달의민족 한나는 열한살"/>
              </a:rPr>
              <a:t>시연영상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1370475" y="1283932"/>
            <a:ext cx="475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endParaRPr lang="ko-KR" altLang="en-US" sz="2800" b="0" spc="-150">
              <a:solidFill>
                <a:srgbClr val="F5AA00"/>
              </a:solidFill>
              <a:latin typeface="배달의민족 한나는 열한살"/>
              <a:ea typeface="배달의민족 한나는 열한살"/>
            </a:endParaRPr>
          </a:p>
        </p:txBody>
      </p:sp>
      <p:cxnSp>
        <p:nvCxnSpPr>
          <p:cNvPr id="15" name="직선 연결선 8"/>
          <p:cNvCxnSpPr/>
          <p:nvPr/>
        </p:nvCxnSpPr>
        <p:spPr>
          <a:xfrm>
            <a:off x="9142855" y="6281575"/>
            <a:ext cx="576064" cy="4385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KakaoTalk_Video_20181213_1053_34_975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4689475" y="930275"/>
            <a:ext cx="3312914" cy="58896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9620712">
            <a:off x="-161021" y="-1494426"/>
            <a:ext cx="12039994" cy="6903442"/>
          </a:xfrm>
          <a:prstGeom prst="rtTriangle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12163673">
            <a:off x="-1987203" y="228890"/>
            <a:ext cx="13606618" cy="7007817"/>
          </a:xfrm>
          <a:prstGeom prst="rt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10526" y="1475874"/>
            <a:ext cx="4170948" cy="4170948"/>
          </a:xfrm>
          <a:prstGeom prst="ellipse">
            <a:avLst/>
          </a:prstGeom>
          <a:noFill/>
          <a:ln w="257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61702" y="3238183"/>
            <a:ext cx="113524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6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Q&amp;A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1957295"/>
            <a:ext cx="3005527" cy="161920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1445043"/>
            <a:ext cx="2102964" cy="113295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597522" y="4156180"/>
            <a:ext cx="1562100" cy="84156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73033" y="2892944"/>
            <a:ext cx="3117835" cy="167970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 rot="1688023">
            <a:off x="2166851" y="2672749"/>
            <a:ext cx="319136" cy="45719"/>
            <a:chOff x="-692605" y="1325228"/>
            <a:chExt cx="269603" cy="38623"/>
          </a:xfrm>
        </p:grpSpPr>
        <p:sp>
          <p:nvSpPr>
            <p:cNvPr id="58" name="타원 57"/>
            <p:cNvSpPr/>
            <p:nvPr/>
          </p:nvSpPr>
          <p:spPr>
            <a:xfrm>
              <a:off x="-69260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-57711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-46162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 rot="1688023">
            <a:off x="10208446" y="4018871"/>
            <a:ext cx="319136" cy="45719"/>
            <a:chOff x="-692605" y="1325228"/>
            <a:chExt cx="269603" cy="38623"/>
          </a:xfrm>
        </p:grpSpPr>
        <p:sp>
          <p:nvSpPr>
            <p:cNvPr id="64" name="타원 63"/>
            <p:cNvSpPr/>
            <p:nvPr/>
          </p:nvSpPr>
          <p:spPr>
            <a:xfrm>
              <a:off x="-69260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-57711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-46162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9620712">
            <a:off x="-161022" y="-1509575"/>
            <a:ext cx="12039994" cy="6903442"/>
          </a:xfrm>
          <a:prstGeom prst="rtTriangle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12163673">
            <a:off x="-1987204" y="213741"/>
            <a:ext cx="13606618" cy="7007817"/>
          </a:xfrm>
          <a:prstGeom prst="rt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10525" y="1460725"/>
            <a:ext cx="4170948" cy="4170948"/>
          </a:xfrm>
          <a:prstGeom prst="ellipse">
            <a:avLst/>
          </a:prstGeom>
          <a:noFill/>
          <a:ln w="257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5506" y="3223034"/>
            <a:ext cx="207620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6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-1" y="1942146"/>
            <a:ext cx="3005527" cy="161920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1" y="1429894"/>
            <a:ext cx="2102964" cy="113295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597521" y="4141031"/>
            <a:ext cx="1562100" cy="84156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73032" y="2877795"/>
            <a:ext cx="3117835" cy="167970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 rot="1688023">
            <a:off x="2166850" y="2657600"/>
            <a:ext cx="319136" cy="45719"/>
            <a:chOff x="-692605" y="1325228"/>
            <a:chExt cx="269603" cy="38623"/>
          </a:xfrm>
        </p:grpSpPr>
        <p:sp>
          <p:nvSpPr>
            <p:cNvPr id="58" name="타원 57"/>
            <p:cNvSpPr/>
            <p:nvPr/>
          </p:nvSpPr>
          <p:spPr>
            <a:xfrm>
              <a:off x="-69260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-57711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-46162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 rot="1688023">
            <a:off x="10208445" y="4003722"/>
            <a:ext cx="319136" cy="45719"/>
            <a:chOff x="-692605" y="1325228"/>
            <a:chExt cx="269603" cy="38623"/>
          </a:xfrm>
        </p:grpSpPr>
        <p:sp>
          <p:nvSpPr>
            <p:cNvPr id="64" name="타원 63"/>
            <p:cNvSpPr/>
            <p:nvPr/>
          </p:nvSpPr>
          <p:spPr>
            <a:xfrm>
              <a:off x="-69260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-57711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-461625" y="1325228"/>
              <a:ext cx="38623" cy="38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9620712">
            <a:off x="-161021" y="-1494426"/>
            <a:ext cx="12039994" cy="6903442"/>
          </a:xfrm>
          <a:prstGeom prst="rtTriangle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12163673">
            <a:off x="-3549303" y="-1885660"/>
            <a:ext cx="13606618" cy="7007817"/>
          </a:xfrm>
          <a:prstGeom prst="rt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870207" y="2350800"/>
            <a:ext cx="2310063" cy="2310063"/>
          </a:xfrm>
          <a:prstGeom prst="ellipse">
            <a:avLst/>
          </a:prstGeom>
          <a:noFill/>
          <a:ln w="168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9873" y="3268839"/>
            <a:ext cx="9781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6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3997" y="1696462"/>
            <a:ext cx="352051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 </a:t>
            </a:r>
            <a:r>
              <a:rPr lang="ko-KR" altLang="en-US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달람 프로젝트 소개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33047" y="2304558"/>
            <a:ext cx="197361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 </a:t>
            </a:r>
            <a:r>
              <a:rPr lang="ko-KR" altLang="en-US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수행과정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23522" y="2922179"/>
            <a:ext cx="239200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 </a:t>
            </a:r>
            <a:r>
              <a:rPr lang="ko-KR" altLang="en-US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딥러닝 학습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13997" y="3539800"/>
            <a:ext cx="19623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 </a:t>
            </a:r>
            <a:r>
              <a:rPr lang="ko-KR" altLang="en-US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발전사항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5713996" y="4854250"/>
            <a:ext cx="139172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6</a:t>
            </a:r>
            <a:r>
              <a:rPr lang="en-US" altLang="ko-KR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Q&amp;A</a:t>
            </a:r>
          </a:p>
        </p:txBody>
      </p:sp>
      <p:sp>
        <p:nvSpPr>
          <p:cNvPr id="26" name="TextBox 23"/>
          <p:cNvSpPr txBox="1"/>
          <p:nvPr/>
        </p:nvSpPr>
        <p:spPr>
          <a:xfrm>
            <a:off x="5694946" y="4197025"/>
            <a:ext cx="192552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r>
              <a:rPr lang="en-US" altLang="ko-KR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시연영상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5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4935" y="184956"/>
            <a:ext cx="28552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달람 프로젝트 소개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1370475" y="1298000"/>
            <a:ext cx="475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endParaRPr lang="ko-KR" altLang="en-US" sz="2800" b="0" spc="-150">
              <a:solidFill>
                <a:srgbClr val="F5AA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5" name="직선 연결선 8"/>
          <p:cNvCxnSpPr/>
          <p:nvPr/>
        </p:nvCxnSpPr>
        <p:spPr>
          <a:xfrm>
            <a:off x="9142855" y="6295643"/>
            <a:ext cx="576064" cy="4385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9"/>
          <p:cNvSpPr/>
          <p:nvPr/>
        </p:nvSpPr>
        <p:spPr>
          <a:xfrm>
            <a:off x="1311897" y="2461099"/>
            <a:ext cx="6152639" cy="520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>
                <a:solidFill>
                  <a:srgbClr val="5B9BD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유명인의 목소리를 이용</a:t>
            </a:r>
          </a:p>
        </p:txBody>
      </p:sp>
      <p:sp>
        <p:nvSpPr>
          <p:cNvPr id="17" name="직사각형 10"/>
          <p:cNvSpPr/>
          <p:nvPr/>
        </p:nvSpPr>
        <p:spPr>
          <a:xfrm>
            <a:off x="1306850" y="3081898"/>
            <a:ext cx="6530298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AutoNum type="arabicPeriod"/>
              <a:defRPr lang="ko-KR" altLang="en-US"/>
            </a:pPr>
            <a:r>
              <a:rPr lang="ko-KR" altLang="en-US" sz="1300" b="0" spc="-8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사용자가 입력한 메세지를 </a:t>
            </a:r>
          </a:p>
          <a:p>
            <a:pPr marL="228600" indent="-228600">
              <a:spcBef>
                <a:spcPts val="500"/>
              </a:spcBef>
              <a:buNone/>
              <a:defRPr lang="ko-KR" altLang="en-US"/>
            </a:pPr>
            <a:r>
              <a:rPr lang="ko-KR" altLang="en-US" sz="1300" b="0" spc="-8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유명인의 목소리로 듣는 알람 어플리케이션</a:t>
            </a:r>
          </a:p>
          <a:p>
            <a:pPr marL="228600" indent="-228600">
              <a:spcBef>
                <a:spcPts val="500"/>
              </a:spcBef>
              <a:buNone/>
              <a:defRPr lang="ko-KR" altLang="en-US"/>
            </a:pPr>
            <a:r>
              <a:rPr lang="ko-KR" altLang="en-US" sz="1300" b="0" spc="-8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  </a:t>
            </a:r>
            <a:r>
              <a:rPr lang="en-US" altLang="ko-KR" sz="1300" b="0" spc="-8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TTS(Text-to-Speech)</a:t>
            </a:r>
            <a:r>
              <a:rPr lang="ko-KR" altLang="en-US" sz="1300" b="0" spc="-8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위해서는 </a:t>
            </a:r>
          </a:p>
          <a:p>
            <a:pPr marL="228600" indent="-228600">
              <a:spcBef>
                <a:spcPts val="500"/>
              </a:spcBef>
              <a:buNone/>
              <a:defRPr lang="ko-KR" altLang="en-US"/>
            </a:pPr>
            <a:r>
              <a:rPr lang="ko-KR" altLang="en-US" sz="1300" b="0" spc="-8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유명인 목소리를 이용한 딥러닝 과정이 필요</a:t>
            </a:r>
          </a:p>
          <a:p>
            <a:pPr marL="228600" indent="-228600">
              <a:spcBef>
                <a:spcPts val="500"/>
              </a:spcBef>
              <a:buAutoNum type="arabicPeriod"/>
              <a:defRPr lang="ko-KR" altLang="en-US"/>
            </a:pPr>
            <a:endParaRPr lang="ko-KR" altLang="en-US" sz="1200" b="0" spc="-80">
              <a:solidFill>
                <a:schemeClr val="tx1">
                  <a:lumMod val="50000"/>
                  <a:lumOff val="5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직사각형 13"/>
          <p:cNvSpPr/>
          <p:nvPr/>
        </p:nvSpPr>
        <p:spPr>
          <a:xfrm>
            <a:off x="0" y="2426400"/>
            <a:ext cx="1231199" cy="669600"/>
          </a:xfrm>
          <a:prstGeom prst="rect">
            <a:avLst/>
          </a:prstGeom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ts val="500"/>
              </a:spcBef>
              <a:defRPr lang="ko-KR" altLang="en-US"/>
            </a:pPr>
            <a:r>
              <a:rPr lang="ko-KR" altLang="en-US" b="0" spc="-15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알람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22999" y="1883719"/>
            <a:ext cx="2463981" cy="30799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57301" y="1883047"/>
            <a:ext cx="2452398" cy="30919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53736" y="1896557"/>
            <a:ext cx="2459711" cy="306385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5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91083" y="195537"/>
            <a:ext cx="142539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수행과정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1370475" y="1298000"/>
            <a:ext cx="475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endParaRPr lang="ko-KR" altLang="en-US" sz="2800" b="0" spc="-150">
              <a:solidFill>
                <a:srgbClr val="F5AA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5" name="직선 연결선 8"/>
          <p:cNvCxnSpPr/>
          <p:nvPr/>
        </p:nvCxnSpPr>
        <p:spPr>
          <a:xfrm>
            <a:off x="9142855" y="6295643"/>
            <a:ext cx="576064" cy="4385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2622" y="1525480"/>
            <a:ext cx="8539055" cy="452500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154581" y="6008641"/>
            <a:ext cx="2197467" cy="400467"/>
          </a:xfrm>
          <a:prstGeom prst="rect">
            <a:avLst/>
          </a:prstGeom>
          <a:solidFill>
            <a:srgbClr val="E4A8C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4. 추가기능구현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01653" y="1439333"/>
            <a:ext cx="2452687" cy="436033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5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8658" y="174371"/>
            <a:ext cx="433323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수행과정 - 어플리케이션 구현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1370475" y="1298000"/>
            <a:ext cx="475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endParaRPr lang="ko-KR" altLang="en-US" sz="2800" b="0" spc="-150">
              <a:solidFill>
                <a:srgbClr val="F5AA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5" name="직선 연결선 8"/>
          <p:cNvCxnSpPr/>
          <p:nvPr/>
        </p:nvCxnSpPr>
        <p:spPr>
          <a:xfrm>
            <a:off x="9142855" y="6295643"/>
            <a:ext cx="576064" cy="4385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2150" y="1210309"/>
            <a:ext cx="11061704" cy="524745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4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2485" y="184956"/>
            <a:ext cx="438613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수행과정 - 서버 구축 및 연동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9730" t="1940" r="7640" b="-730"/>
          <a:stretch>
            <a:fillRect/>
          </a:stretch>
        </p:blipFill>
        <p:spPr>
          <a:xfrm>
            <a:off x="3440990" y="1421363"/>
            <a:ext cx="5839187" cy="432219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980515" y="5995941"/>
            <a:ext cx="2726634" cy="400467"/>
          </a:xfrm>
          <a:prstGeom prst="rect">
            <a:avLst/>
          </a:prstGeom>
          <a:solidFill>
            <a:srgbClr val="77A9D9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서버 및 시스템 구조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5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4935" y="184956"/>
            <a:ext cx="34227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수행과정 - 딥러닝 진행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8730" r="9650"/>
          <a:stretch>
            <a:fillRect/>
          </a:stretch>
        </p:blipFill>
        <p:spPr>
          <a:xfrm>
            <a:off x="3242399" y="2086553"/>
            <a:ext cx="2235866" cy="3595050"/>
          </a:xfrm>
          <a:prstGeom prst="rect">
            <a:avLst/>
          </a:prstGeom>
        </p:spPr>
      </p:pic>
      <p:sp>
        <p:nvSpPr>
          <p:cNvPr id="15" name="직사각형 3"/>
          <p:cNvSpPr/>
          <p:nvPr/>
        </p:nvSpPr>
        <p:spPr>
          <a:xfrm>
            <a:off x="1226011" y="1398810"/>
            <a:ext cx="5174815" cy="52322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딥러닝 공부 및 </a:t>
            </a:r>
            <a:r>
              <a:rPr lang="en-US" altLang="ko-KR" sz="2800" b="0" spc="-15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Tacotron </a:t>
            </a:r>
            <a:r>
              <a:rPr lang="ko-KR" altLang="en-US" sz="2800" b="0" spc="-15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논문 스터디</a:t>
            </a:r>
            <a:r>
              <a:rPr lang="ko-KR" altLang="en-US" sz="2800" b="0" spc="-150">
                <a:solidFill>
                  <a:srgbClr val="F5AA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  <p:cxnSp>
        <p:nvCxnSpPr>
          <p:cNvPr id="17" name="직선 연결선 14"/>
          <p:cNvCxnSpPr/>
          <p:nvPr/>
        </p:nvCxnSpPr>
        <p:spPr>
          <a:xfrm>
            <a:off x="10215490" y="6281884"/>
            <a:ext cx="576064" cy="4385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2230" t="3050" r="13360" b="2370"/>
          <a:stretch>
            <a:fillRect/>
          </a:stretch>
        </p:blipFill>
        <p:spPr>
          <a:xfrm>
            <a:off x="1122240" y="2214338"/>
            <a:ext cx="2384365" cy="3510109"/>
          </a:xfrm>
          <a:prstGeom prst="rect">
            <a:avLst/>
          </a:prstGeom>
        </p:spPr>
      </p:pic>
      <p:sp>
        <p:nvSpPr>
          <p:cNvPr id="20" name="직사각형 5"/>
          <p:cNvSpPr/>
          <p:nvPr/>
        </p:nvSpPr>
        <p:spPr>
          <a:xfrm>
            <a:off x="2752900" y="5821070"/>
            <a:ext cx="1819100" cy="29059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71360" indent="-171360">
              <a:spcBef>
                <a:spcPts val="500"/>
              </a:spcBef>
              <a:buFont typeface="Arial"/>
              <a:buNone/>
              <a:defRPr lang="ko-KR" altLang="en-US"/>
            </a:pPr>
            <a:r>
              <a:rPr lang="en-US" altLang="ko-KR" sz="1300" b="0" spc="-8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Tacotron </a:t>
            </a:r>
            <a:r>
              <a:rPr lang="ko-KR" altLang="en-US" sz="1300" b="0" spc="-8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논문 스터디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96312" y="2458111"/>
            <a:ext cx="4997305" cy="3075264"/>
          </a:xfrm>
          <a:prstGeom prst="rect">
            <a:avLst/>
          </a:prstGeom>
        </p:spPr>
      </p:pic>
      <p:sp>
        <p:nvSpPr>
          <p:cNvPr id="22" name="직사각형 5"/>
          <p:cNvSpPr/>
          <p:nvPr/>
        </p:nvSpPr>
        <p:spPr>
          <a:xfrm>
            <a:off x="7776134" y="5821070"/>
            <a:ext cx="1544413" cy="29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60" indent="-171360">
              <a:spcBef>
                <a:spcPts val="500"/>
              </a:spcBef>
              <a:buFont typeface="Arial"/>
              <a:buNone/>
              <a:defRPr lang="ko-KR" altLang="en-US"/>
            </a:pPr>
            <a:r>
              <a:rPr lang="en-US" altLang="ko-KR" sz="1300" b="0" spc="-8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cs321n </a:t>
            </a:r>
            <a:r>
              <a:rPr lang="ko-KR" altLang="en-US" sz="1300" b="0" spc="-8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강의 듣기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5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7085" y="184956"/>
            <a:ext cx="179728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딥러닝 학습</a:t>
            </a:r>
          </a:p>
        </p:txBody>
      </p:sp>
      <p:sp>
        <p:nvSpPr>
          <p:cNvPr id="15" name="직사각형 3"/>
          <p:cNvSpPr/>
          <p:nvPr/>
        </p:nvSpPr>
        <p:spPr>
          <a:xfrm>
            <a:off x="1226008" y="1179735"/>
            <a:ext cx="3913251" cy="52322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딥러닝 학습</a:t>
            </a:r>
            <a:r>
              <a:rPr lang="ko-KR" altLang="en-US" sz="2800" b="0" spc="-150">
                <a:solidFill>
                  <a:srgbClr val="F5AA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en-US" altLang="ko-KR" sz="2200" b="0" spc="-15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2200" b="0" spc="-15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음성 합성 </a:t>
            </a:r>
            <a:r>
              <a:rPr lang="en-US" altLang="ko-KR" sz="2200" b="0" spc="-15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process</a:t>
            </a:r>
          </a:p>
        </p:txBody>
      </p:sp>
      <p:cxnSp>
        <p:nvCxnSpPr>
          <p:cNvPr id="17" name="직선 연결선 14"/>
          <p:cNvCxnSpPr/>
          <p:nvPr/>
        </p:nvCxnSpPr>
        <p:spPr>
          <a:xfrm>
            <a:off x="10215490" y="6281884"/>
            <a:ext cx="576064" cy="4385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3"/>
          <p:cNvSpPr/>
          <p:nvPr/>
        </p:nvSpPr>
        <p:spPr>
          <a:xfrm>
            <a:off x="5516493" y="1196186"/>
            <a:ext cx="6001708" cy="523220"/>
          </a:xfrm>
          <a:prstGeom prst="rect">
            <a:avLst/>
          </a:prstGeom>
          <a:solidFill>
            <a:srgbClr val="E6A4C0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en-US" altLang="ko-KR" sz="2800" b="0" spc="-15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Encoder - </a:t>
            </a:r>
            <a:r>
              <a:rPr lang="en-US" altLang="ko-KR" sz="2800" spc="-1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Decoder (Attention) - </a:t>
            </a:r>
            <a:r>
              <a:rPr lang="en-US" altLang="ko-KR" sz="2800" b="0" spc="-15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Vocoder</a:t>
            </a:r>
          </a:p>
        </p:txBody>
      </p:sp>
      <p:pic>
        <p:nvPicPr>
          <p:cNvPr id="31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94001" y="2369530"/>
            <a:ext cx="2909161" cy="4068452"/>
          </a:xfrm>
          <a:prstGeom prst="rect">
            <a:avLst/>
          </a:prstGeom>
        </p:spPr>
      </p:pic>
      <p:sp>
        <p:nvSpPr>
          <p:cNvPr id="32" name="직사각형 3"/>
          <p:cNvSpPr/>
          <p:nvPr/>
        </p:nvSpPr>
        <p:spPr>
          <a:xfrm>
            <a:off x="819186" y="2446923"/>
            <a:ext cx="1574470" cy="4770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5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① </a:t>
            </a:r>
            <a:r>
              <a:rPr lang="en-US" altLang="ko-KR" sz="2500" b="0" spc="-1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Encoder</a:t>
            </a:r>
          </a:p>
        </p:txBody>
      </p:sp>
      <p:sp>
        <p:nvSpPr>
          <p:cNvPr id="34" name="직사각형 3"/>
          <p:cNvSpPr/>
          <p:nvPr/>
        </p:nvSpPr>
        <p:spPr>
          <a:xfrm>
            <a:off x="6233596" y="3429000"/>
            <a:ext cx="4102405" cy="1018227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텍스트 </a:t>
            </a:r>
            <a:r>
              <a:rPr lang="en-US" altLang="ko-KR" sz="28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 </a:t>
            </a:r>
            <a:r>
              <a:rPr lang="ko-KR" altLang="en-US" sz="28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정보를 </a:t>
            </a:r>
            <a:r>
              <a:rPr lang="ko-KR" altLang="en-US" sz="28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잘 나타내는 </a:t>
            </a:r>
          </a:p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숫자로 변환</a:t>
            </a:r>
            <a:endParaRPr lang="ko-KR" altLang="en-US" sz="2800" b="0" spc="-15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98358"/>
          </a:xfrm>
          <a:prstGeom prst="rect">
            <a:avLst/>
          </a:prstGeom>
          <a:solidFill>
            <a:srgbClr val="82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 rot="8633545">
            <a:off x="120658" y="-1106848"/>
            <a:ext cx="5498984" cy="4010177"/>
          </a:xfrm>
          <a:custGeom>
            <a:avLst/>
            <a:gdLst>
              <a:gd name="connsiteX0" fmla="*/ 3974149 w 5498984"/>
              <a:gd name="connsiteY0" fmla="*/ 4010177 h 4010177"/>
              <a:gd name="connsiteX1" fmla="*/ 0 w 5498984"/>
              <a:gd name="connsiteY1" fmla="*/ 1111372 h 4010177"/>
              <a:gd name="connsiteX2" fmla="*/ 0 w 5498984"/>
              <a:gd name="connsiteY2" fmla="*/ 0 h 4010177"/>
              <a:gd name="connsiteX3" fmla="*/ 5498984 w 5498984"/>
              <a:gd name="connsiteY3" fmla="*/ 4010177 h 40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8984" h="4010177">
                <a:moveTo>
                  <a:pt x="3974149" y="4010177"/>
                </a:moveTo>
                <a:lnTo>
                  <a:pt x="0" y="1111372"/>
                </a:lnTo>
                <a:lnTo>
                  <a:pt x="0" y="0"/>
                </a:lnTo>
                <a:lnTo>
                  <a:pt x="5498984" y="401017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19431538">
            <a:off x="6216597" y="-1836045"/>
            <a:ext cx="5028128" cy="3672090"/>
          </a:xfrm>
          <a:custGeom>
            <a:avLst/>
            <a:gdLst>
              <a:gd name="connsiteX0" fmla="*/ 0 w 5028128"/>
              <a:gd name="connsiteY0" fmla="*/ 0 h 3672090"/>
              <a:gd name="connsiteX1" fmla="*/ 5028128 w 5028128"/>
              <a:gd name="connsiteY1" fmla="*/ 3672090 h 3672090"/>
              <a:gd name="connsiteX2" fmla="*/ 3505105 w 5028128"/>
              <a:gd name="connsiteY2" fmla="*/ 3672090 h 3672090"/>
              <a:gd name="connsiteX3" fmla="*/ 0 w 5028128"/>
              <a:gd name="connsiteY3" fmla="*/ 1112277 h 36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8128" h="3672090">
                <a:moveTo>
                  <a:pt x="0" y="0"/>
                </a:moveTo>
                <a:lnTo>
                  <a:pt x="5028128" y="3672090"/>
                </a:lnTo>
                <a:lnTo>
                  <a:pt x="3505105" y="3672090"/>
                </a:lnTo>
                <a:lnTo>
                  <a:pt x="0" y="111227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직사각형 3"/>
          <p:cNvSpPr/>
          <p:nvPr/>
        </p:nvSpPr>
        <p:spPr>
          <a:xfrm>
            <a:off x="1226008" y="1179735"/>
            <a:ext cx="3913251" cy="52322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800" b="0" spc="-150" dirty="0" err="1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딥러닝</a:t>
            </a:r>
            <a:r>
              <a:rPr lang="ko-KR" altLang="en-US" sz="2800" b="0" spc="-150" dirty="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학습</a:t>
            </a:r>
            <a:r>
              <a:rPr lang="ko-KR" altLang="en-US" sz="2800" b="0" spc="-150" dirty="0">
                <a:solidFill>
                  <a:srgbClr val="F5AA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en-US" altLang="ko-KR" sz="2200" b="0" spc="-150" dirty="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ko-KR" altLang="en-US" sz="2200" b="0" spc="-150" dirty="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음성 합성 </a:t>
            </a:r>
            <a:r>
              <a:rPr lang="en-US" altLang="ko-KR" sz="2200" b="0" spc="-150" dirty="0">
                <a:solidFill>
                  <a:srgbClr val="77A9D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process</a:t>
            </a:r>
          </a:p>
        </p:txBody>
      </p:sp>
      <p:cxnSp>
        <p:nvCxnSpPr>
          <p:cNvPr id="17" name="직선 연결선 14"/>
          <p:cNvCxnSpPr/>
          <p:nvPr/>
        </p:nvCxnSpPr>
        <p:spPr>
          <a:xfrm>
            <a:off x="10710790" y="6272359"/>
            <a:ext cx="576064" cy="4385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3"/>
          <p:cNvSpPr/>
          <p:nvPr/>
        </p:nvSpPr>
        <p:spPr>
          <a:xfrm>
            <a:off x="5516493" y="1196186"/>
            <a:ext cx="6001708" cy="523220"/>
          </a:xfrm>
          <a:prstGeom prst="rect">
            <a:avLst/>
          </a:prstGeom>
          <a:solidFill>
            <a:srgbClr val="E6A4C0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en-US" altLang="ko-KR" sz="2800" b="0" spc="-15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Encoder </a:t>
            </a:r>
            <a:r>
              <a:rPr lang="en-US" altLang="ko-KR" sz="2800" b="0" spc="-150" dirty="0" smtClean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Decoder (Attention) </a:t>
            </a:r>
            <a:r>
              <a:rPr lang="en-US" altLang="ko-KR" sz="2800" b="0" spc="-15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en-US" altLang="ko-KR" sz="2800" b="0" spc="-150" dirty="0" smtClean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Vocoder</a:t>
            </a:r>
            <a:endParaRPr lang="en-US" altLang="ko-KR" sz="2800" b="0" spc="-15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2" name="직사각형 3"/>
          <p:cNvSpPr/>
          <p:nvPr/>
        </p:nvSpPr>
        <p:spPr>
          <a:xfrm>
            <a:off x="416718" y="2115876"/>
            <a:ext cx="1618579" cy="4770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5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② </a:t>
            </a:r>
            <a:r>
              <a:rPr lang="en-US" altLang="ko-KR" sz="25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Decoder</a:t>
            </a:r>
          </a:p>
        </p:txBody>
      </p:sp>
      <p:pic>
        <p:nvPicPr>
          <p:cNvPr id="36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4713" y="2736022"/>
            <a:ext cx="3960440" cy="3569540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stealth" w="sm" len="sm"/>
            <a:tailEnd type="stealth" w="sm" len="sm"/>
          </a:ln>
        </p:spPr>
      </p:pic>
      <p:sp>
        <p:nvSpPr>
          <p:cNvPr id="42" name="TextBox 12"/>
          <p:cNvSpPr txBox="1"/>
          <p:nvPr/>
        </p:nvSpPr>
        <p:spPr>
          <a:xfrm>
            <a:off x="5237085" y="184956"/>
            <a:ext cx="179728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딥러닝 학습</a:t>
            </a:r>
          </a:p>
        </p:txBody>
      </p:sp>
      <p:sp>
        <p:nvSpPr>
          <p:cNvPr id="13" name="직사각형 3"/>
          <p:cNvSpPr/>
          <p:nvPr/>
        </p:nvSpPr>
        <p:spPr>
          <a:xfrm>
            <a:off x="4645902" y="2115876"/>
            <a:ext cx="1741182" cy="4770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ko-KR" altLang="en-US" sz="25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④ </a:t>
            </a:r>
            <a:r>
              <a:rPr lang="en-US" altLang="ko-KR" sz="2500" b="0" spc="-15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Attention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74134" y="2736022"/>
            <a:ext cx="5686425" cy="3733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3"/>
          <p:cNvSpPr/>
          <p:nvPr/>
        </p:nvSpPr>
        <p:spPr>
          <a:xfrm>
            <a:off x="5516493" y="5573164"/>
            <a:ext cx="3935296" cy="5232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500"/>
              </a:spcBef>
              <a:defRPr lang="ko-KR" altLang="en-US"/>
            </a:pPr>
            <a:r>
              <a:rPr lang="en-US" altLang="ko-KR" sz="280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Input </a:t>
            </a:r>
            <a:r>
              <a:rPr lang="ko-KR" altLang="en-US" sz="2800" spc="-150" dirty="0" smtClean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정보의 중요도를 결정</a:t>
            </a:r>
            <a:endParaRPr lang="ko-KR" altLang="en-US" sz="2800" b="0" spc="-15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495</Words>
  <Application>Microsoft Office PowerPoint</Application>
  <PresentationFormat>사용자 지정</PresentationFormat>
  <Paragraphs>118</Paragraphs>
  <Slides>19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굴림</vt:lpstr>
      <vt:lpstr>Arial</vt:lpstr>
      <vt:lpstr>맑은 고딕</vt:lpstr>
      <vt:lpstr>함초롬돋움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User</cp:lastModifiedBy>
  <cp:revision>122</cp:revision>
  <dcterms:created xsi:type="dcterms:W3CDTF">2018-04-22T03:05:55Z</dcterms:created>
  <dcterms:modified xsi:type="dcterms:W3CDTF">2018-12-13T05:03:54Z</dcterms:modified>
</cp:coreProperties>
</file>